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42786300" cy="30264100"/>
  <p:notesSz cx="6858000" cy="9144000"/>
  <p:embeddedFontLst>
    <p:embeddedFont>
      <p:font typeface="Poppins" panose="00000500000000000000" pitchFamily="2" charset="0"/>
      <p:regular r:id="rId3"/>
    </p:embeddedFont>
    <p:embeddedFont>
      <p:font typeface="Poppins Bold" panose="00000800000000000000" charset="0"/>
      <p:regular r:id="rId4"/>
    </p:embeddedFont>
    <p:embeddedFont>
      <p:font typeface="Roboto Slab Bold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24" d="100"/>
          <a:sy n="24" d="100"/>
        </p:scale>
        <p:origin x="156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3.fntdata"/><Relationship Id="rId4" Type="http://schemas.openxmlformats.org/officeDocument/2006/relationships/font" Target="fonts/font2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42793920" cy="3721608"/>
          </a:xfrm>
          <a:custGeom>
            <a:avLst/>
            <a:gdLst/>
            <a:ahLst/>
            <a:cxnLst/>
            <a:rect l="l" t="t" r="r" b="b"/>
            <a:pathLst>
              <a:path w="42793920" h="3721608">
                <a:moveTo>
                  <a:pt x="0" y="0"/>
                </a:moveTo>
                <a:lnTo>
                  <a:pt x="42793920" y="0"/>
                </a:lnTo>
                <a:lnTo>
                  <a:pt x="42793920" y="3721608"/>
                </a:lnTo>
                <a:lnTo>
                  <a:pt x="0" y="37216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50624" b="-59925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3826800" y="-3826800"/>
            <a:ext cx="3721608" cy="11375208"/>
          </a:xfrm>
          <a:custGeom>
            <a:avLst/>
            <a:gdLst/>
            <a:ahLst/>
            <a:cxnLst/>
            <a:rect l="l" t="t" r="r" b="b"/>
            <a:pathLst>
              <a:path w="3721608" h="11375208">
                <a:moveTo>
                  <a:pt x="0" y="0"/>
                </a:moveTo>
                <a:lnTo>
                  <a:pt x="3721608" y="0"/>
                </a:lnTo>
                <a:lnTo>
                  <a:pt x="3721608" y="11375208"/>
                </a:lnTo>
                <a:lnTo>
                  <a:pt x="0" y="113752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2196" t="-25723" r="-17208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6363950" y="0"/>
            <a:ext cx="26429970" cy="3721608"/>
          </a:xfrm>
          <a:custGeom>
            <a:avLst/>
            <a:gdLst/>
            <a:ahLst/>
            <a:cxnLst/>
            <a:rect l="l" t="t" r="r" b="b"/>
            <a:pathLst>
              <a:path w="26727128" h="3721608">
                <a:moveTo>
                  <a:pt x="0" y="0"/>
                </a:moveTo>
                <a:lnTo>
                  <a:pt x="26727128" y="0"/>
                </a:lnTo>
                <a:lnTo>
                  <a:pt x="26727128" y="3721608"/>
                </a:lnTo>
                <a:lnTo>
                  <a:pt x="0" y="37216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16288" r="-9041" b="-16680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25438869" y="805723"/>
            <a:ext cx="16700042" cy="2066630"/>
          </a:xfrm>
          <a:custGeom>
            <a:avLst/>
            <a:gdLst/>
            <a:ahLst/>
            <a:cxnLst/>
            <a:rect l="l" t="t" r="r" b="b"/>
            <a:pathLst>
              <a:path w="16700042" h="2066630">
                <a:moveTo>
                  <a:pt x="0" y="0"/>
                </a:moveTo>
                <a:lnTo>
                  <a:pt x="16700041" y="0"/>
                </a:lnTo>
                <a:lnTo>
                  <a:pt x="16700041" y="2066630"/>
                </a:lnTo>
                <a:lnTo>
                  <a:pt x="0" y="20666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582107" y="4778888"/>
            <a:ext cx="9394848" cy="2350198"/>
            <a:chOff x="0" y="0"/>
            <a:chExt cx="12526464" cy="3133598"/>
          </a:xfrm>
        </p:grpSpPr>
        <p:sp>
          <p:nvSpPr>
            <p:cNvPr id="7" name="TextBox 7"/>
            <p:cNvSpPr txBox="1"/>
            <p:nvPr/>
          </p:nvSpPr>
          <p:spPr>
            <a:xfrm>
              <a:off x="0" y="9525"/>
              <a:ext cx="12526464" cy="20212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2034"/>
                </a:lnSpc>
              </a:pPr>
              <a:r>
                <a:rPr lang="en-US" sz="10028" b="1" dirty="0">
                  <a:solidFill>
                    <a:srgbClr val="414042"/>
                  </a:solidFill>
                  <a:latin typeface="Roboto Slab Bold"/>
                  <a:ea typeface="Roboto Slab Bold"/>
                  <a:cs typeface="Roboto Slab Bold"/>
                  <a:sym typeface="Roboto Slab Bold"/>
                </a:rPr>
                <a:t>TITLE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6305" y="1878330"/>
              <a:ext cx="10666285" cy="12552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44"/>
                </a:lnSpc>
                <a:spcBef>
                  <a:spcPct val="0"/>
                </a:spcBef>
              </a:pPr>
              <a:r>
                <a:rPr lang="en-US" sz="5460" dirty="0">
                  <a:solidFill>
                    <a:srgbClr val="414042"/>
                  </a:solidFill>
                  <a:latin typeface="Poppins"/>
                  <a:ea typeface="Poppins"/>
                  <a:cs typeface="Poppins"/>
                  <a:sym typeface="Poppins"/>
                </a:rPr>
                <a:t>Authors and Affiliations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81455" y="8399002"/>
            <a:ext cx="42056490" cy="6906071"/>
            <a:chOff x="0" y="0"/>
            <a:chExt cx="56075319" cy="9208095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59436"/>
              <a:ext cx="28212273" cy="1188720"/>
              <a:chOff x="0" y="0"/>
              <a:chExt cx="8119739" cy="342124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19739" cy="342124"/>
              </a:xfrm>
              <a:custGeom>
                <a:avLst/>
                <a:gdLst/>
                <a:ahLst/>
                <a:cxnLst/>
                <a:rect l="l" t="t" r="r" b="b"/>
                <a:pathLst>
                  <a:path w="8119739" h="342124">
                    <a:moveTo>
                      <a:pt x="0" y="0"/>
                    </a:moveTo>
                    <a:lnTo>
                      <a:pt x="8119739" y="0"/>
                    </a:lnTo>
                    <a:lnTo>
                      <a:pt x="8119739" y="342124"/>
                    </a:lnTo>
                    <a:lnTo>
                      <a:pt x="0" y="342124"/>
                    </a:lnTo>
                    <a:close/>
                  </a:path>
                </a:pathLst>
              </a:custGeom>
              <a:solidFill>
                <a:srgbClr val="009A93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9525"/>
                <a:ext cx="8119739" cy="351649"/>
              </a:xfrm>
              <a:prstGeom prst="rect">
                <a:avLst/>
              </a:prstGeom>
            </p:spPr>
            <p:txBody>
              <a:bodyPr lIns="44699" tIns="44699" rIns="44699" bIns="44699" rtlCol="0" anchor="ctr"/>
              <a:lstStyle/>
              <a:p>
                <a:pPr algn="ctr">
                  <a:lnSpc>
                    <a:spcPts val="470"/>
                  </a:lnSpc>
                </a:pPr>
                <a:endParaRPr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349242" y="59436"/>
              <a:ext cx="10666162" cy="11887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020"/>
                </a:lnSpc>
              </a:pPr>
              <a:r>
                <a:rPr lang="en-US" sz="5850" b="1">
                  <a:solidFill>
                    <a:srgbClr val="FFFFFF"/>
                  </a:solidFill>
                  <a:latin typeface="Roboto Slab Bold"/>
                  <a:ea typeface="Roboto Slab Bold"/>
                  <a:cs typeface="Roboto Slab Bold"/>
                  <a:sym typeface="Roboto Slab Bold"/>
                </a:rPr>
                <a:t>Introduction</a:t>
              </a:r>
            </a:p>
          </p:txBody>
        </p:sp>
        <p:grpSp>
          <p:nvGrpSpPr>
            <p:cNvPr id="14" name="Group 14"/>
            <p:cNvGrpSpPr/>
            <p:nvPr/>
          </p:nvGrpSpPr>
          <p:grpSpPr>
            <a:xfrm>
              <a:off x="28530691" y="59436"/>
              <a:ext cx="27544628" cy="1188720"/>
              <a:chOff x="0" y="0"/>
              <a:chExt cx="7927585" cy="342124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7927585" cy="342124"/>
              </a:xfrm>
              <a:custGeom>
                <a:avLst/>
                <a:gdLst/>
                <a:ahLst/>
                <a:cxnLst/>
                <a:rect l="l" t="t" r="r" b="b"/>
                <a:pathLst>
                  <a:path w="7927585" h="342124">
                    <a:moveTo>
                      <a:pt x="0" y="0"/>
                    </a:moveTo>
                    <a:lnTo>
                      <a:pt x="7927585" y="0"/>
                    </a:lnTo>
                    <a:lnTo>
                      <a:pt x="7927585" y="342124"/>
                    </a:lnTo>
                    <a:lnTo>
                      <a:pt x="0" y="342124"/>
                    </a:lnTo>
                    <a:close/>
                  </a:path>
                </a:pathLst>
              </a:custGeom>
              <a:solidFill>
                <a:srgbClr val="009A93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9525"/>
                <a:ext cx="7927585" cy="351649"/>
              </a:xfrm>
              <a:prstGeom prst="rect">
                <a:avLst/>
              </a:prstGeom>
            </p:spPr>
            <p:txBody>
              <a:bodyPr lIns="44699" tIns="44699" rIns="44699" bIns="44699" rtlCol="0" anchor="ctr"/>
              <a:lstStyle/>
              <a:p>
                <a:pPr algn="ctr">
                  <a:lnSpc>
                    <a:spcPts val="470"/>
                  </a:lnSpc>
                </a:pPr>
                <a:endParaRPr/>
              </a:p>
            </p:txBody>
          </p:sp>
        </p:grpSp>
        <p:sp>
          <p:nvSpPr>
            <p:cNvPr id="17" name="TextBox 17"/>
            <p:cNvSpPr txBox="1"/>
            <p:nvPr/>
          </p:nvSpPr>
          <p:spPr>
            <a:xfrm>
              <a:off x="28708999" y="0"/>
              <a:ext cx="10666162" cy="11887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020"/>
                </a:lnSpc>
              </a:pPr>
              <a:r>
                <a:rPr lang="en-US" sz="5850" b="1" dirty="0">
                  <a:solidFill>
                    <a:srgbClr val="FFFFFF"/>
                  </a:solidFill>
                  <a:latin typeface="Roboto Slab Bold"/>
                  <a:ea typeface="Roboto Slab Bold"/>
                  <a:cs typeface="Roboto Slab Bold"/>
                  <a:sym typeface="Roboto Slab Bold"/>
                </a:rPr>
                <a:t>Objectives / Aims</a:t>
              </a:r>
            </a:p>
          </p:txBody>
        </p:sp>
        <p:grpSp>
          <p:nvGrpSpPr>
            <p:cNvPr id="18" name="Group 18"/>
            <p:cNvGrpSpPr/>
            <p:nvPr/>
          </p:nvGrpSpPr>
          <p:grpSpPr>
            <a:xfrm>
              <a:off x="28530691" y="139254"/>
              <a:ext cx="27544628" cy="9068841"/>
              <a:chOff x="0" y="0"/>
              <a:chExt cx="7927585" cy="2610092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7927585" cy="2610092"/>
              </a:xfrm>
              <a:custGeom>
                <a:avLst/>
                <a:gdLst/>
                <a:ahLst/>
                <a:cxnLst/>
                <a:rect l="l" t="t" r="r" b="b"/>
                <a:pathLst>
                  <a:path w="7927585" h="2610092">
                    <a:moveTo>
                      <a:pt x="0" y="0"/>
                    </a:moveTo>
                    <a:lnTo>
                      <a:pt x="7927585" y="0"/>
                    </a:lnTo>
                    <a:lnTo>
                      <a:pt x="7927585" y="2610092"/>
                    </a:lnTo>
                    <a:lnTo>
                      <a:pt x="0" y="2610092"/>
                    </a:lnTo>
                    <a:close/>
                  </a:path>
                </a:pathLst>
              </a:custGeom>
              <a:solidFill>
                <a:srgbClr val="009A93">
                  <a:alpha val="4706"/>
                </a:srgbClr>
              </a:soli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-9525"/>
                <a:ext cx="7927585" cy="2619617"/>
              </a:xfrm>
              <a:prstGeom prst="rect">
                <a:avLst/>
              </a:prstGeom>
            </p:spPr>
            <p:txBody>
              <a:bodyPr lIns="44699" tIns="44699" rIns="44699" bIns="44699" rtlCol="0" anchor="ctr"/>
              <a:lstStyle/>
              <a:p>
                <a:pPr algn="ctr">
                  <a:lnSpc>
                    <a:spcPts val="470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0" y="139254"/>
              <a:ext cx="28212273" cy="9068841"/>
              <a:chOff x="0" y="0"/>
              <a:chExt cx="8119739" cy="2610092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19739" cy="2610092"/>
              </a:xfrm>
              <a:custGeom>
                <a:avLst/>
                <a:gdLst/>
                <a:ahLst/>
                <a:cxnLst/>
                <a:rect l="l" t="t" r="r" b="b"/>
                <a:pathLst>
                  <a:path w="8119739" h="2610092">
                    <a:moveTo>
                      <a:pt x="0" y="0"/>
                    </a:moveTo>
                    <a:lnTo>
                      <a:pt x="8119739" y="0"/>
                    </a:lnTo>
                    <a:lnTo>
                      <a:pt x="8119739" y="2610092"/>
                    </a:lnTo>
                    <a:lnTo>
                      <a:pt x="0" y="2610092"/>
                    </a:lnTo>
                    <a:close/>
                  </a:path>
                </a:pathLst>
              </a:custGeom>
              <a:solidFill>
                <a:srgbClr val="009A93">
                  <a:alpha val="4706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9525"/>
                <a:ext cx="8119739" cy="2619617"/>
              </a:xfrm>
              <a:prstGeom prst="rect">
                <a:avLst/>
              </a:prstGeom>
            </p:spPr>
            <p:txBody>
              <a:bodyPr lIns="44699" tIns="44699" rIns="44699" bIns="44699" rtlCol="0" anchor="ctr"/>
              <a:lstStyle/>
              <a:p>
                <a:pPr algn="ctr">
                  <a:lnSpc>
                    <a:spcPts val="470"/>
                  </a:lnSpc>
                </a:pPr>
                <a:endParaRPr/>
              </a:p>
            </p:txBody>
          </p:sp>
        </p:grpSp>
      </p:grpSp>
      <p:sp>
        <p:nvSpPr>
          <p:cNvPr id="24" name="Freeform 24"/>
          <p:cNvSpPr/>
          <p:nvPr/>
        </p:nvSpPr>
        <p:spPr>
          <a:xfrm>
            <a:off x="-299165" y="29351866"/>
            <a:ext cx="43093085" cy="914774"/>
          </a:xfrm>
          <a:custGeom>
            <a:avLst/>
            <a:gdLst/>
            <a:ahLst/>
            <a:cxnLst/>
            <a:rect l="l" t="t" r="r" b="b"/>
            <a:pathLst>
              <a:path w="43093085" h="914774">
                <a:moveTo>
                  <a:pt x="0" y="0"/>
                </a:moveTo>
                <a:lnTo>
                  <a:pt x="43093085" y="0"/>
                </a:lnTo>
                <a:lnTo>
                  <a:pt x="43093085" y="914774"/>
                </a:lnTo>
                <a:lnTo>
                  <a:pt x="0" y="9147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962702" b="-264808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TextBox 25"/>
          <p:cNvSpPr txBox="1"/>
          <p:nvPr/>
        </p:nvSpPr>
        <p:spPr>
          <a:xfrm>
            <a:off x="31440890" y="29349508"/>
            <a:ext cx="11097055" cy="795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89"/>
              </a:lnSpc>
            </a:pPr>
            <a:r>
              <a:rPr lang="en-US" sz="442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MSToronto2026.org  </a:t>
            </a:r>
            <a:r>
              <a:rPr lang="en-US" sz="4421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|</a:t>
            </a:r>
            <a:r>
              <a:rPr lang="en-US" sz="442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 #MSToronto2026 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391758" y="15601961"/>
            <a:ext cx="42056490" cy="6581145"/>
            <a:chOff x="0" y="0"/>
            <a:chExt cx="56075319" cy="8774861"/>
          </a:xfrm>
        </p:grpSpPr>
        <p:grpSp>
          <p:nvGrpSpPr>
            <p:cNvPr id="27" name="Group 27"/>
            <p:cNvGrpSpPr/>
            <p:nvPr/>
          </p:nvGrpSpPr>
          <p:grpSpPr>
            <a:xfrm>
              <a:off x="18925783" y="0"/>
              <a:ext cx="18255988" cy="1188720"/>
              <a:chOff x="0" y="0"/>
              <a:chExt cx="5254233" cy="342124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5254233" cy="342124"/>
              </a:xfrm>
              <a:custGeom>
                <a:avLst/>
                <a:gdLst/>
                <a:ahLst/>
                <a:cxnLst/>
                <a:rect l="l" t="t" r="r" b="b"/>
                <a:pathLst>
                  <a:path w="5254233" h="342124">
                    <a:moveTo>
                      <a:pt x="0" y="0"/>
                    </a:moveTo>
                    <a:lnTo>
                      <a:pt x="5254233" y="0"/>
                    </a:lnTo>
                    <a:lnTo>
                      <a:pt x="5254233" y="342124"/>
                    </a:lnTo>
                    <a:lnTo>
                      <a:pt x="0" y="342124"/>
                    </a:lnTo>
                    <a:close/>
                  </a:path>
                </a:pathLst>
              </a:custGeom>
              <a:solidFill>
                <a:srgbClr val="009A93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-9525"/>
                <a:ext cx="5254233" cy="351649"/>
              </a:xfrm>
              <a:prstGeom prst="rect">
                <a:avLst/>
              </a:prstGeom>
            </p:spPr>
            <p:txBody>
              <a:bodyPr lIns="44699" tIns="44699" rIns="44699" bIns="44699" rtlCol="0" anchor="ctr"/>
              <a:lstStyle/>
              <a:p>
                <a:pPr algn="ctr">
                  <a:lnSpc>
                    <a:spcPts val="470"/>
                  </a:lnSpc>
                </a:pPr>
                <a:endParaRPr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37819332" y="0"/>
              <a:ext cx="18255988" cy="1188720"/>
              <a:chOff x="0" y="0"/>
              <a:chExt cx="5254233" cy="342124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5254233" cy="342124"/>
              </a:xfrm>
              <a:custGeom>
                <a:avLst/>
                <a:gdLst/>
                <a:ahLst/>
                <a:cxnLst/>
                <a:rect l="l" t="t" r="r" b="b"/>
                <a:pathLst>
                  <a:path w="5254233" h="342124">
                    <a:moveTo>
                      <a:pt x="0" y="0"/>
                    </a:moveTo>
                    <a:lnTo>
                      <a:pt x="5254233" y="0"/>
                    </a:lnTo>
                    <a:lnTo>
                      <a:pt x="5254233" y="342124"/>
                    </a:lnTo>
                    <a:lnTo>
                      <a:pt x="0" y="342124"/>
                    </a:lnTo>
                    <a:close/>
                  </a:path>
                </a:pathLst>
              </a:custGeom>
              <a:solidFill>
                <a:srgbClr val="009A93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9525"/>
                <a:ext cx="5254233" cy="351649"/>
              </a:xfrm>
              <a:prstGeom prst="rect">
                <a:avLst/>
              </a:prstGeom>
            </p:spPr>
            <p:txBody>
              <a:bodyPr lIns="44699" tIns="44699" rIns="44699" bIns="44699" rtlCol="0" anchor="ctr"/>
              <a:lstStyle/>
              <a:p>
                <a:pPr algn="ctr">
                  <a:lnSpc>
                    <a:spcPts val="470"/>
                  </a:lnSpc>
                </a:pPr>
                <a:endParaRPr/>
              </a:p>
            </p:txBody>
          </p:sp>
        </p:grpSp>
        <p:grpSp>
          <p:nvGrpSpPr>
            <p:cNvPr id="33" name="Group 33"/>
            <p:cNvGrpSpPr/>
            <p:nvPr/>
          </p:nvGrpSpPr>
          <p:grpSpPr>
            <a:xfrm>
              <a:off x="0" y="0"/>
              <a:ext cx="18255988" cy="1188720"/>
              <a:chOff x="0" y="0"/>
              <a:chExt cx="5254233" cy="342124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5254233" cy="342124"/>
              </a:xfrm>
              <a:custGeom>
                <a:avLst/>
                <a:gdLst/>
                <a:ahLst/>
                <a:cxnLst/>
                <a:rect l="l" t="t" r="r" b="b"/>
                <a:pathLst>
                  <a:path w="5254233" h="342124">
                    <a:moveTo>
                      <a:pt x="0" y="0"/>
                    </a:moveTo>
                    <a:lnTo>
                      <a:pt x="5254233" y="0"/>
                    </a:lnTo>
                    <a:lnTo>
                      <a:pt x="5254233" y="342124"/>
                    </a:lnTo>
                    <a:lnTo>
                      <a:pt x="0" y="342124"/>
                    </a:lnTo>
                    <a:close/>
                  </a:path>
                </a:pathLst>
              </a:custGeom>
              <a:solidFill>
                <a:srgbClr val="009A93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TextBox 35"/>
              <p:cNvSpPr txBox="1"/>
              <p:nvPr/>
            </p:nvSpPr>
            <p:spPr>
              <a:xfrm>
                <a:off x="0" y="-9525"/>
                <a:ext cx="5254233" cy="351649"/>
              </a:xfrm>
              <a:prstGeom prst="rect">
                <a:avLst/>
              </a:prstGeom>
            </p:spPr>
            <p:txBody>
              <a:bodyPr lIns="44699" tIns="44699" rIns="44699" bIns="44699" rtlCol="0" anchor="ctr"/>
              <a:lstStyle/>
              <a:p>
                <a:pPr algn="ctr">
                  <a:lnSpc>
                    <a:spcPts val="470"/>
                  </a:lnSpc>
                </a:pPr>
                <a:endParaRPr/>
              </a:p>
            </p:txBody>
          </p:sp>
        </p:grpSp>
        <p:sp>
          <p:nvSpPr>
            <p:cNvPr id="36" name="TextBox 36"/>
            <p:cNvSpPr txBox="1"/>
            <p:nvPr/>
          </p:nvSpPr>
          <p:spPr>
            <a:xfrm>
              <a:off x="300640" y="0"/>
              <a:ext cx="10666162" cy="11887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020"/>
                </a:lnSpc>
              </a:pPr>
              <a:r>
                <a:rPr lang="en-US" sz="5850" b="1" dirty="0">
                  <a:solidFill>
                    <a:srgbClr val="FFFFFF"/>
                  </a:solidFill>
                  <a:latin typeface="Roboto Slab Bold"/>
                  <a:ea typeface="Roboto Slab Bold"/>
                  <a:cs typeface="Roboto Slab Bold"/>
                  <a:sym typeface="Roboto Slab Bold"/>
                </a:rPr>
                <a:t>Methods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19226423" y="0"/>
              <a:ext cx="10666162" cy="11887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020"/>
                </a:lnSpc>
              </a:pPr>
              <a:r>
                <a:rPr lang="en-US" sz="5850" b="1">
                  <a:solidFill>
                    <a:srgbClr val="FFFFFF"/>
                  </a:solidFill>
                  <a:latin typeface="Roboto Slab Bold"/>
                  <a:ea typeface="Roboto Slab Bold"/>
                  <a:cs typeface="Roboto Slab Bold"/>
                  <a:sym typeface="Roboto Slab Bold"/>
                </a:rPr>
                <a:t>Results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8119972" y="0"/>
              <a:ext cx="10666162" cy="11887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020"/>
                </a:lnSpc>
              </a:pPr>
              <a:r>
                <a:rPr lang="en-US" sz="5850" b="1">
                  <a:solidFill>
                    <a:srgbClr val="FFFFFF"/>
                  </a:solidFill>
                  <a:latin typeface="Roboto Slab Bold"/>
                  <a:ea typeface="Roboto Slab Bold"/>
                  <a:cs typeface="Roboto Slab Bold"/>
                  <a:sym typeface="Roboto Slab Bold"/>
                </a:rPr>
                <a:t>Conclusions</a:t>
              </a:r>
            </a:p>
          </p:txBody>
        </p:sp>
        <p:grpSp>
          <p:nvGrpSpPr>
            <p:cNvPr id="39" name="Group 39"/>
            <p:cNvGrpSpPr/>
            <p:nvPr/>
          </p:nvGrpSpPr>
          <p:grpSpPr>
            <a:xfrm rot="-5400000">
              <a:off x="14203712" y="4360704"/>
              <a:ext cx="8772642" cy="51235"/>
              <a:chOff x="0" y="0"/>
              <a:chExt cx="2524843" cy="14746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2524843" cy="14746"/>
              </a:xfrm>
              <a:custGeom>
                <a:avLst/>
                <a:gdLst/>
                <a:ahLst/>
                <a:cxnLst/>
                <a:rect l="l" t="t" r="r" b="b"/>
                <a:pathLst>
                  <a:path w="2524843" h="14746">
                    <a:moveTo>
                      <a:pt x="0" y="0"/>
                    </a:moveTo>
                    <a:lnTo>
                      <a:pt x="2524843" y="0"/>
                    </a:lnTo>
                    <a:lnTo>
                      <a:pt x="2524843" y="14746"/>
                    </a:lnTo>
                    <a:lnTo>
                      <a:pt x="0" y="14746"/>
                    </a:lnTo>
                    <a:close/>
                  </a:path>
                </a:pathLst>
              </a:custGeom>
              <a:solidFill>
                <a:srgbClr val="009A93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0" y="-9525"/>
                <a:ext cx="2524843" cy="24271"/>
              </a:xfrm>
              <a:prstGeom prst="rect">
                <a:avLst/>
              </a:prstGeom>
            </p:spPr>
            <p:txBody>
              <a:bodyPr lIns="44699" tIns="44699" rIns="44699" bIns="44699" rtlCol="0" anchor="ctr"/>
              <a:lstStyle/>
              <a:p>
                <a:pPr algn="ctr">
                  <a:lnSpc>
                    <a:spcPts val="470"/>
                  </a:lnSpc>
                </a:pPr>
                <a:endParaRPr/>
              </a:p>
            </p:txBody>
          </p:sp>
        </p:grpSp>
        <p:grpSp>
          <p:nvGrpSpPr>
            <p:cNvPr id="42" name="Group 42"/>
            <p:cNvGrpSpPr/>
            <p:nvPr/>
          </p:nvGrpSpPr>
          <p:grpSpPr>
            <a:xfrm rot="-5400000">
              <a:off x="33128153" y="4362922"/>
              <a:ext cx="8772642" cy="51235"/>
              <a:chOff x="0" y="0"/>
              <a:chExt cx="2524843" cy="14746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2524843" cy="14746"/>
              </a:xfrm>
              <a:custGeom>
                <a:avLst/>
                <a:gdLst/>
                <a:ahLst/>
                <a:cxnLst/>
                <a:rect l="l" t="t" r="r" b="b"/>
                <a:pathLst>
                  <a:path w="2524843" h="14746">
                    <a:moveTo>
                      <a:pt x="0" y="0"/>
                    </a:moveTo>
                    <a:lnTo>
                      <a:pt x="2524843" y="0"/>
                    </a:lnTo>
                    <a:lnTo>
                      <a:pt x="2524843" y="14746"/>
                    </a:lnTo>
                    <a:lnTo>
                      <a:pt x="0" y="14746"/>
                    </a:lnTo>
                    <a:close/>
                  </a:path>
                </a:pathLst>
              </a:custGeom>
              <a:solidFill>
                <a:srgbClr val="009A93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TextBox 44"/>
              <p:cNvSpPr txBox="1"/>
              <p:nvPr/>
            </p:nvSpPr>
            <p:spPr>
              <a:xfrm>
                <a:off x="0" y="-9525"/>
                <a:ext cx="2524843" cy="24271"/>
              </a:xfrm>
              <a:prstGeom prst="rect">
                <a:avLst/>
              </a:prstGeom>
            </p:spPr>
            <p:txBody>
              <a:bodyPr lIns="44699" tIns="44699" rIns="44699" bIns="44699" rtlCol="0" anchor="ctr"/>
              <a:lstStyle/>
              <a:p>
                <a:pPr algn="ctr">
                  <a:lnSpc>
                    <a:spcPts val="470"/>
                  </a:lnSpc>
                </a:pPr>
                <a:endParaRPr/>
              </a:p>
            </p:txBody>
          </p:sp>
        </p:grpSp>
      </p:grpSp>
      <p:grpSp>
        <p:nvGrpSpPr>
          <p:cNvPr id="45" name="Group 45"/>
          <p:cNvGrpSpPr/>
          <p:nvPr/>
        </p:nvGrpSpPr>
        <p:grpSpPr>
          <a:xfrm>
            <a:off x="302062" y="22668881"/>
            <a:ext cx="42235883" cy="6318412"/>
            <a:chOff x="0" y="0"/>
            <a:chExt cx="56314511" cy="8424550"/>
          </a:xfrm>
        </p:grpSpPr>
        <p:grpSp>
          <p:nvGrpSpPr>
            <p:cNvPr id="46" name="Group 46"/>
            <p:cNvGrpSpPr/>
            <p:nvPr/>
          </p:nvGrpSpPr>
          <p:grpSpPr>
            <a:xfrm>
              <a:off x="0" y="0"/>
              <a:ext cx="18564416" cy="8327591"/>
              <a:chOff x="0" y="0"/>
              <a:chExt cx="5343001" cy="2396753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5343001" cy="2396753"/>
              </a:xfrm>
              <a:custGeom>
                <a:avLst/>
                <a:gdLst/>
                <a:ahLst/>
                <a:cxnLst/>
                <a:rect l="l" t="t" r="r" b="b"/>
                <a:pathLst>
                  <a:path w="5343001" h="2396753">
                    <a:moveTo>
                      <a:pt x="0" y="0"/>
                    </a:moveTo>
                    <a:lnTo>
                      <a:pt x="5343001" y="0"/>
                    </a:lnTo>
                    <a:lnTo>
                      <a:pt x="5343001" y="2396753"/>
                    </a:lnTo>
                    <a:lnTo>
                      <a:pt x="0" y="2396753"/>
                    </a:lnTo>
                    <a:close/>
                  </a:path>
                </a:pathLst>
              </a:custGeom>
              <a:solidFill>
                <a:srgbClr val="009A93">
                  <a:alpha val="4706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TextBox 48"/>
              <p:cNvSpPr txBox="1"/>
              <p:nvPr/>
            </p:nvSpPr>
            <p:spPr>
              <a:xfrm>
                <a:off x="0" y="-9525"/>
                <a:ext cx="5343001" cy="2406278"/>
              </a:xfrm>
              <a:prstGeom prst="rect">
                <a:avLst/>
              </a:prstGeom>
            </p:spPr>
            <p:txBody>
              <a:bodyPr lIns="44699" tIns="44699" rIns="44699" bIns="44699" rtlCol="0" anchor="ctr"/>
              <a:lstStyle/>
              <a:p>
                <a:pPr algn="ctr">
                  <a:lnSpc>
                    <a:spcPts val="470"/>
                  </a:lnSpc>
                </a:pPr>
                <a:endParaRPr/>
              </a:p>
            </p:txBody>
          </p:sp>
        </p:grpSp>
        <p:grpSp>
          <p:nvGrpSpPr>
            <p:cNvPr id="49" name="Group 49"/>
            <p:cNvGrpSpPr/>
            <p:nvPr/>
          </p:nvGrpSpPr>
          <p:grpSpPr>
            <a:xfrm>
              <a:off x="20011" y="0"/>
              <a:ext cx="18544404" cy="1450885"/>
              <a:chOff x="0" y="0"/>
              <a:chExt cx="5337242" cy="417577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0" y="0"/>
                <a:ext cx="5337242" cy="417577"/>
              </a:xfrm>
              <a:custGeom>
                <a:avLst/>
                <a:gdLst/>
                <a:ahLst/>
                <a:cxnLst/>
                <a:rect l="l" t="t" r="r" b="b"/>
                <a:pathLst>
                  <a:path w="5337242" h="417577">
                    <a:moveTo>
                      <a:pt x="0" y="0"/>
                    </a:moveTo>
                    <a:lnTo>
                      <a:pt x="5337242" y="0"/>
                    </a:lnTo>
                    <a:lnTo>
                      <a:pt x="5337242" y="417577"/>
                    </a:lnTo>
                    <a:lnTo>
                      <a:pt x="0" y="417577"/>
                    </a:lnTo>
                    <a:close/>
                  </a:path>
                </a:pathLst>
              </a:custGeom>
              <a:solidFill>
                <a:srgbClr val="009A93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TextBox 51"/>
              <p:cNvSpPr txBox="1"/>
              <p:nvPr/>
            </p:nvSpPr>
            <p:spPr>
              <a:xfrm>
                <a:off x="0" y="-9525"/>
                <a:ext cx="5337242" cy="427102"/>
              </a:xfrm>
              <a:prstGeom prst="rect">
                <a:avLst/>
              </a:prstGeom>
            </p:spPr>
            <p:txBody>
              <a:bodyPr lIns="44699" tIns="44699" rIns="44699" bIns="44699" rtlCol="0" anchor="ctr"/>
              <a:lstStyle/>
              <a:p>
                <a:pPr algn="ctr">
                  <a:lnSpc>
                    <a:spcPts val="470"/>
                  </a:lnSpc>
                </a:pPr>
                <a:endParaRPr/>
              </a:p>
            </p:txBody>
          </p:sp>
        </p:grpSp>
        <p:sp>
          <p:nvSpPr>
            <p:cNvPr id="52" name="TextBox 52"/>
            <p:cNvSpPr txBox="1"/>
            <p:nvPr/>
          </p:nvSpPr>
          <p:spPr>
            <a:xfrm>
              <a:off x="369253" y="109190"/>
              <a:ext cx="10666162" cy="11887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020"/>
                </a:lnSpc>
              </a:pPr>
              <a:r>
                <a:rPr lang="en-US" sz="5850" b="1">
                  <a:solidFill>
                    <a:srgbClr val="FFFFFF"/>
                  </a:solidFill>
                  <a:latin typeface="Roboto Slab Bold"/>
                  <a:ea typeface="Roboto Slab Bold"/>
                  <a:cs typeface="Roboto Slab Bold"/>
                  <a:sym typeface="Roboto Slab Bold"/>
                </a:rPr>
                <a:t>Acknowledgment</a:t>
              </a:r>
            </a:p>
          </p:txBody>
        </p:sp>
        <p:grpSp>
          <p:nvGrpSpPr>
            <p:cNvPr id="53" name="Group 53"/>
            <p:cNvGrpSpPr/>
            <p:nvPr/>
          </p:nvGrpSpPr>
          <p:grpSpPr>
            <a:xfrm>
              <a:off x="18872970" y="0"/>
              <a:ext cx="18564416" cy="8327591"/>
              <a:chOff x="0" y="0"/>
              <a:chExt cx="5343001" cy="2396753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0" y="0"/>
                <a:ext cx="5343001" cy="2396753"/>
              </a:xfrm>
              <a:custGeom>
                <a:avLst/>
                <a:gdLst/>
                <a:ahLst/>
                <a:cxnLst/>
                <a:rect l="l" t="t" r="r" b="b"/>
                <a:pathLst>
                  <a:path w="5343001" h="2396753">
                    <a:moveTo>
                      <a:pt x="0" y="0"/>
                    </a:moveTo>
                    <a:lnTo>
                      <a:pt x="5343001" y="0"/>
                    </a:lnTo>
                    <a:lnTo>
                      <a:pt x="5343001" y="2396753"/>
                    </a:lnTo>
                    <a:lnTo>
                      <a:pt x="0" y="2396753"/>
                    </a:lnTo>
                    <a:close/>
                  </a:path>
                </a:pathLst>
              </a:custGeom>
              <a:solidFill>
                <a:srgbClr val="009A93">
                  <a:alpha val="4706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TextBox 55"/>
              <p:cNvSpPr txBox="1"/>
              <p:nvPr/>
            </p:nvSpPr>
            <p:spPr>
              <a:xfrm>
                <a:off x="0" y="-9525"/>
                <a:ext cx="5343001" cy="2406278"/>
              </a:xfrm>
              <a:prstGeom prst="rect">
                <a:avLst/>
              </a:prstGeom>
            </p:spPr>
            <p:txBody>
              <a:bodyPr lIns="44699" tIns="44699" rIns="44699" bIns="44699" rtlCol="0" anchor="ctr"/>
              <a:lstStyle/>
              <a:p>
                <a:pPr algn="ctr">
                  <a:lnSpc>
                    <a:spcPts val="470"/>
                  </a:lnSpc>
                </a:pPr>
                <a:endParaRPr/>
              </a:p>
            </p:txBody>
          </p:sp>
        </p:grpSp>
        <p:grpSp>
          <p:nvGrpSpPr>
            <p:cNvPr id="56" name="Group 56"/>
            <p:cNvGrpSpPr/>
            <p:nvPr/>
          </p:nvGrpSpPr>
          <p:grpSpPr>
            <a:xfrm>
              <a:off x="18892981" y="0"/>
              <a:ext cx="18544404" cy="1450885"/>
              <a:chOff x="0" y="0"/>
              <a:chExt cx="5337242" cy="417577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0" y="0"/>
                <a:ext cx="5337242" cy="417577"/>
              </a:xfrm>
              <a:custGeom>
                <a:avLst/>
                <a:gdLst/>
                <a:ahLst/>
                <a:cxnLst/>
                <a:rect l="l" t="t" r="r" b="b"/>
                <a:pathLst>
                  <a:path w="5337242" h="417577">
                    <a:moveTo>
                      <a:pt x="0" y="0"/>
                    </a:moveTo>
                    <a:lnTo>
                      <a:pt x="5337242" y="0"/>
                    </a:lnTo>
                    <a:lnTo>
                      <a:pt x="5337242" y="417577"/>
                    </a:lnTo>
                    <a:lnTo>
                      <a:pt x="0" y="417577"/>
                    </a:lnTo>
                    <a:close/>
                  </a:path>
                </a:pathLst>
              </a:custGeom>
              <a:solidFill>
                <a:srgbClr val="009A93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TextBox 58"/>
              <p:cNvSpPr txBox="1"/>
              <p:nvPr/>
            </p:nvSpPr>
            <p:spPr>
              <a:xfrm>
                <a:off x="0" y="-9525"/>
                <a:ext cx="5337242" cy="427102"/>
              </a:xfrm>
              <a:prstGeom prst="rect">
                <a:avLst/>
              </a:prstGeom>
            </p:spPr>
            <p:txBody>
              <a:bodyPr lIns="44699" tIns="44699" rIns="44699" bIns="44699" rtlCol="0" anchor="ctr"/>
              <a:lstStyle/>
              <a:p>
                <a:pPr algn="ctr">
                  <a:lnSpc>
                    <a:spcPts val="470"/>
                  </a:lnSpc>
                </a:pPr>
                <a:endParaRPr/>
              </a:p>
            </p:txBody>
          </p:sp>
        </p:grpSp>
        <p:sp>
          <p:nvSpPr>
            <p:cNvPr id="59" name="TextBox 59"/>
            <p:cNvSpPr txBox="1"/>
            <p:nvPr/>
          </p:nvSpPr>
          <p:spPr>
            <a:xfrm>
              <a:off x="19242223" y="109190"/>
              <a:ext cx="10666162" cy="11887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020"/>
                </a:lnSpc>
              </a:pPr>
              <a:r>
                <a:rPr lang="en-US" sz="5850" b="1">
                  <a:solidFill>
                    <a:srgbClr val="FFFFFF"/>
                  </a:solidFill>
                  <a:latin typeface="Roboto Slab Bold"/>
                  <a:ea typeface="Roboto Slab Bold"/>
                  <a:cs typeface="Roboto Slab Bold"/>
                  <a:sym typeface="Roboto Slab Bold"/>
                </a:rPr>
                <a:t>References</a:t>
              </a:r>
            </a:p>
          </p:txBody>
        </p:sp>
        <p:grpSp>
          <p:nvGrpSpPr>
            <p:cNvPr id="60" name="Group 60"/>
            <p:cNvGrpSpPr/>
            <p:nvPr/>
          </p:nvGrpSpPr>
          <p:grpSpPr>
            <a:xfrm>
              <a:off x="37750095" y="0"/>
              <a:ext cx="18564416" cy="8424550"/>
              <a:chOff x="0" y="0"/>
              <a:chExt cx="5343001" cy="2424659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0" y="0"/>
                <a:ext cx="5343001" cy="2424659"/>
              </a:xfrm>
              <a:custGeom>
                <a:avLst/>
                <a:gdLst/>
                <a:ahLst/>
                <a:cxnLst/>
                <a:rect l="l" t="t" r="r" b="b"/>
                <a:pathLst>
                  <a:path w="5343001" h="2424659">
                    <a:moveTo>
                      <a:pt x="0" y="0"/>
                    </a:moveTo>
                    <a:lnTo>
                      <a:pt x="5343001" y="0"/>
                    </a:lnTo>
                    <a:lnTo>
                      <a:pt x="5343001" y="2424659"/>
                    </a:lnTo>
                    <a:lnTo>
                      <a:pt x="0" y="2424659"/>
                    </a:lnTo>
                    <a:close/>
                  </a:path>
                </a:pathLst>
              </a:custGeom>
              <a:solidFill>
                <a:srgbClr val="009A93">
                  <a:alpha val="4706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" name="TextBox 62"/>
              <p:cNvSpPr txBox="1"/>
              <p:nvPr/>
            </p:nvSpPr>
            <p:spPr>
              <a:xfrm>
                <a:off x="0" y="-9525"/>
                <a:ext cx="5343001" cy="2434184"/>
              </a:xfrm>
              <a:prstGeom prst="rect">
                <a:avLst/>
              </a:prstGeom>
            </p:spPr>
            <p:txBody>
              <a:bodyPr lIns="44699" tIns="44699" rIns="44699" bIns="44699" rtlCol="0" anchor="ctr"/>
              <a:lstStyle/>
              <a:p>
                <a:pPr algn="ctr">
                  <a:lnSpc>
                    <a:spcPts val="470"/>
                  </a:lnSpc>
                </a:pPr>
                <a:endParaRPr/>
              </a:p>
            </p:txBody>
          </p:sp>
        </p:grpSp>
        <p:grpSp>
          <p:nvGrpSpPr>
            <p:cNvPr id="63" name="Group 63"/>
            <p:cNvGrpSpPr/>
            <p:nvPr/>
          </p:nvGrpSpPr>
          <p:grpSpPr>
            <a:xfrm>
              <a:off x="37770107" y="0"/>
              <a:ext cx="18544404" cy="1450885"/>
              <a:chOff x="0" y="0"/>
              <a:chExt cx="5337242" cy="417577"/>
            </a:xfrm>
          </p:grpSpPr>
          <p:sp>
            <p:nvSpPr>
              <p:cNvPr id="64" name="Freeform 64"/>
              <p:cNvSpPr/>
              <p:nvPr/>
            </p:nvSpPr>
            <p:spPr>
              <a:xfrm>
                <a:off x="0" y="0"/>
                <a:ext cx="5337242" cy="417577"/>
              </a:xfrm>
              <a:custGeom>
                <a:avLst/>
                <a:gdLst/>
                <a:ahLst/>
                <a:cxnLst/>
                <a:rect l="l" t="t" r="r" b="b"/>
                <a:pathLst>
                  <a:path w="5337242" h="417577">
                    <a:moveTo>
                      <a:pt x="0" y="0"/>
                    </a:moveTo>
                    <a:lnTo>
                      <a:pt x="5337242" y="0"/>
                    </a:lnTo>
                    <a:lnTo>
                      <a:pt x="5337242" y="417577"/>
                    </a:lnTo>
                    <a:lnTo>
                      <a:pt x="0" y="417577"/>
                    </a:lnTo>
                    <a:close/>
                  </a:path>
                </a:pathLst>
              </a:custGeom>
              <a:solidFill>
                <a:srgbClr val="009A93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" name="TextBox 65"/>
              <p:cNvSpPr txBox="1"/>
              <p:nvPr/>
            </p:nvSpPr>
            <p:spPr>
              <a:xfrm>
                <a:off x="0" y="-9525"/>
                <a:ext cx="5337242" cy="427102"/>
              </a:xfrm>
              <a:prstGeom prst="rect">
                <a:avLst/>
              </a:prstGeom>
            </p:spPr>
            <p:txBody>
              <a:bodyPr lIns="44699" tIns="44699" rIns="44699" bIns="44699" rtlCol="0" anchor="ctr"/>
              <a:lstStyle/>
              <a:p>
                <a:pPr algn="ctr">
                  <a:lnSpc>
                    <a:spcPts val="470"/>
                  </a:lnSpc>
                </a:pPr>
                <a:endParaRPr/>
              </a:p>
            </p:txBody>
          </p:sp>
        </p:grpSp>
        <p:sp>
          <p:nvSpPr>
            <p:cNvPr id="66" name="TextBox 66"/>
            <p:cNvSpPr txBox="1"/>
            <p:nvPr/>
          </p:nvSpPr>
          <p:spPr>
            <a:xfrm>
              <a:off x="38119348" y="109190"/>
              <a:ext cx="10666162" cy="11887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020"/>
                </a:lnSpc>
              </a:pPr>
              <a:r>
                <a:rPr lang="en-US" sz="5850" b="1">
                  <a:solidFill>
                    <a:srgbClr val="FFFFFF"/>
                  </a:solidFill>
                  <a:latin typeface="Roboto Slab Bold"/>
                  <a:ea typeface="Roboto Slab Bold"/>
                  <a:cs typeface="Roboto Slab Bold"/>
                  <a:sym typeface="Roboto Slab Bold"/>
                </a:rPr>
                <a:t>Disclosures</a:t>
              </a:r>
            </a:p>
          </p:txBody>
        </p:sp>
        <p:grpSp>
          <p:nvGrpSpPr>
            <p:cNvPr id="67" name="Group 67"/>
            <p:cNvGrpSpPr/>
            <p:nvPr/>
          </p:nvGrpSpPr>
          <p:grpSpPr>
            <a:xfrm>
              <a:off x="20011" y="4163795"/>
              <a:ext cx="18544404" cy="1450885"/>
              <a:chOff x="0" y="0"/>
              <a:chExt cx="5337242" cy="417577"/>
            </a:xfrm>
          </p:grpSpPr>
          <p:sp>
            <p:nvSpPr>
              <p:cNvPr id="68" name="Freeform 68"/>
              <p:cNvSpPr/>
              <p:nvPr/>
            </p:nvSpPr>
            <p:spPr>
              <a:xfrm>
                <a:off x="0" y="0"/>
                <a:ext cx="5337242" cy="417577"/>
              </a:xfrm>
              <a:custGeom>
                <a:avLst/>
                <a:gdLst/>
                <a:ahLst/>
                <a:cxnLst/>
                <a:rect l="l" t="t" r="r" b="b"/>
                <a:pathLst>
                  <a:path w="5337242" h="417577">
                    <a:moveTo>
                      <a:pt x="0" y="0"/>
                    </a:moveTo>
                    <a:lnTo>
                      <a:pt x="5337242" y="0"/>
                    </a:lnTo>
                    <a:lnTo>
                      <a:pt x="5337242" y="417577"/>
                    </a:lnTo>
                    <a:lnTo>
                      <a:pt x="0" y="417577"/>
                    </a:lnTo>
                    <a:close/>
                  </a:path>
                </a:pathLst>
              </a:custGeom>
              <a:solidFill>
                <a:srgbClr val="009A93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TextBox 69"/>
              <p:cNvSpPr txBox="1"/>
              <p:nvPr/>
            </p:nvSpPr>
            <p:spPr>
              <a:xfrm>
                <a:off x="0" y="-9525"/>
                <a:ext cx="5337242" cy="427102"/>
              </a:xfrm>
              <a:prstGeom prst="rect">
                <a:avLst/>
              </a:prstGeom>
            </p:spPr>
            <p:txBody>
              <a:bodyPr lIns="44699" tIns="44699" rIns="44699" bIns="44699" rtlCol="0" anchor="ctr"/>
              <a:lstStyle/>
              <a:p>
                <a:pPr algn="ctr">
                  <a:lnSpc>
                    <a:spcPts val="470"/>
                  </a:lnSpc>
                </a:pPr>
                <a:endParaRPr/>
              </a:p>
            </p:txBody>
          </p:sp>
        </p:grpSp>
        <p:sp>
          <p:nvSpPr>
            <p:cNvPr id="70" name="TextBox 70"/>
            <p:cNvSpPr txBox="1"/>
            <p:nvPr/>
          </p:nvSpPr>
          <p:spPr>
            <a:xfrm>
              <a:off x="154214" y="4212275"/>
              <a:ext cx="10666162" cy="11887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020"/>
                </a:lnSpc>
              </a:pPr>
              <a:r>
                <a:rPr lang="en-US" sz="5850" b="1">
                  <a:solidFill>
                    <a:srgbClr val="FFFFFF"/>
                  </a:solidFill>
                  <a:latin typeface="Roboto Slab Bold"/>
                  <a:ea typeface="Roboto Slab Bold"/>
                  <a:cs typeface="Roboto Slab Bold"/>
                  <a:sym typeface="Roboto Slab Bold"/>
                </a:rPr>
                <a:t>Contact Information</a:t>
              </a:r>
            </a:p>
          </p:txBody>
        </p:sp>
      </p:grpSp>
      <p:grpSp>
        <p:nvGrpSpPr>
          <p:cNvPr id="71" name="Group 71"/>
          <p:cNvGrpSpPr/>
          <p:nvPr/>
        </p:nvGrpSpPr>
        <p:grpSpPr>
          <a:xfrm>
            <a:off x="35081249" y="5159650"/>
            <a:ext cx="5493252" cy="1588675"/>
            <a:chOff x="0" y="0"/>
            <a:chExt cx="7324336" cy="2118233"/>
          </a:xfrm>
        </p:grpSpPr>
        <p:sp>
          <p:nvSpPr>
            <p:cNvPr id="72" name="TextBox 72"/>
            <p:cNvSpPr txBox="1"/>
            <p:nvPr/>
          </p:nvSpPr>
          <p:spPr>
            <a:xfrm>
              <a:off x="0" y="97028"/>
              <a:ext cx="7324336" cy="20212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2034"/>
                </a:lnSpc>
              </a:pPr>
              <a:endParaRPr/>
            </a:p>
          </p:txBody>
        </p:sp>
        <p:sp>
          <p:nvSpPr>
            <p:cNvPr id="73" name="TextBox 73"/>
            <p:cNvSpPr txBox="1"/>
            <p:nvPr/>
          </p:nvSpPr>
          <p:spPr>
            <a:xfrm>
              <a:off x="0" y="-114300"/>
              <a:ext cx="6732863" cy="18986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78"/>
                </a:lnSpc>
                <a:spcBef>
                  <a:spcPct val="0"/>
                </a:spcBef>
              </a:pPr>
              <a:r>
                <a:rPr lang="en-US" sz="4056" dirty="0">
                  <a:solidFill>
                    <a:srgbClr val="414042"/>
                  </a:solidFill>
                  <a:latin typeface="Poppins"/>
                  <a:ea typeface="Poppins"/>
                  <a:cs typeface="Poppins"/>
                  <a:sym typeface="Poppins"/>
                </a:rPr>
                <a:t>Add your institute logos here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27</Words>
  <Application>Microsoft Office PowerPoint</Application>
  <PresentationFormat>Custom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Poppins Bold</vt:lpstr>
      <vt:lpstr>Calibri</vt:lpstr>
      <vt:lpstr>Poppins</vt:lpstr>
      <vt:lpstr>Roboto Slab Bold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MSToronto2026 - poster Template (46.8 x 33.1 in)</dc:title>
  <dc:creator>Amanda Safa (AMPED)</dc:creator>
  <cp:lastModifiedBy>Amanda Safa (ACTRIMS)</cp:lastModifiedBy>
  <cp:revision>2</cp:revision>
  <dcterms:created xsi:type="dcterms:W3CDTF">2006-08-16T00:00:00Z</dcterms:created>
  <dcterms:modified xsi:type="dcterms:W3CDTF">2026-07-02T17:42:21Z</dcterms:modified>
  <dc:identifier>DAHOPkrslSA</dc:identifier>
</cp:coreProperties>
</file>